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Lato" panose="020B0604020202020204" charset="0"/>
      <p:regular r:id="rId17"/>
      <p:bold r:id="rId18"/>
      <p:italic r:id="rId19"/>
      <p:boldItalic r:id="rId20"/>
    </p:embeddedFont>
    <p:embeddedFont>
      <p:font typeface="Raleway"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38" y="43"/>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59305c05d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59305c05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59305c05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59305c05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59305c05d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459305c05d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59305c05d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459305c05d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59305c05d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459305c05d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58f249876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58f249876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459305c05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459305c05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58f249876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458f24987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459305c05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459305c05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459305c05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459305c05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58f2498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58f2498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59305c05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59305c05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59305c05d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59305c05d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hyperlink" Target="https://creativecommons.org/licenses/by/4.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parcopen.org/our-work/oer-mythbustin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curtissa@umkc.ed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 TargetMode="External"/><Relationship Id="rId7" Type="http://schemas.openxmlformats.org/officeDocument/2006/relationships/hyperlink" Target="https://www.umsystem.edu/ums/aa/oer"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libguides.library.umkc.edu/OER" TargetMode="External"/><Relationship Id="rId5" Type="http://schemas.openxmlformats.org/officeDocument/2006/relationships/hyperlink" Target="https://sparcopen.org/our-work/oer-mythbusting/" TargetMode="External"/><Relationship Id="rId4" Type="http://schemas.openxmlformats.org/officeDocument/2006/relationships/hyperlink" Target="https://scholarlykitchen.sspnet.org/2018/10/30/affordable-learning-requires-a-diverse-approach-part-1-playing-the-short-game-and-the-long-one-to-secure-savings-for-studen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scholarlykitchen.sspnet.org/2018/10/30/affordable-learning-requires-a-diverse-approach-part-1-playing-the-short-game-and-the-long-one-to-secure-savings-for-student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UM System (and UMKC) Open &amp; Affordable Resources Initiative</a:t>
            </a:r>
            <a:endParaRPr sz="3600"/>
          </a:p>
        </p:txBody>
      </p:sp>
      <p:pic>
        <p:nvPicPr>
          <p:cNvPr id="87" name="Google Shape;87;p13">
            <a:hlinkClick r:id="rId3"/>
          </p:cNvPr>
          <p:cNvPicPr preferRelativeResize="0"/>
          <p:nvPr/>
        </p:nvPicPr>
        <p:blipFill rotWithShape="1">
          <a:blip r:embed="rId4">
            <a:alphaModFix/>
          </a:blip>
          <a:srcRect/>
          <a:stretch/>
        </p:blipFill>
        <p:spPr>
          <a:xfrm>
            <a:off x="193389" y="4535917"/>
            <a:ext cx="1247975" cy="436637"/>
          </a:xfrm>
          <a:prstGeom prst="rect">
            <a:avLst/>
          </a:prstGeom>
          <a:noFill/>
          <a:ln>
            <a:noFill/>
          </a:ln>
        </p:spPr>
      </p:pic>
      <p:sp>
        <p:nvSpPr>
          <p:cNvPr id="88" name="Google Shape;88;p13"/>
          <p:cNvSpPr/>
          <p:nvPr/>
        </p:nvSpPr>
        <p:spPr>
          <a:xfrm>
            <a:off x="1530075" y="4535922"/>
            <a:ext cx="7463100" cy="436500"/>
          </a:xfrm>
          <a:prstGeom prst="rect">
            <a:avLst/>
          </a:prstGeom>
          <a:noFill/>
          <a:ln>
            <a:noFill/>
          </a:ln>
        </p:spPr>
        <p:txBody>
          <a:bodyPr spcFirstLastPara="1" wrap="square" lIns="34275" tIns="17125" rIns="34275" bIns="171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a:latin typeface="Avenir"/>
                <a:ea typeface="Avenir"/>
                <a:cs typeface="Avenir"/>
                <a:sym typeface="Avenir"/>
              </a:rPr>
              <a:t>Scott Curtis, UMKC Libraries. L</a:t>
            </a:r>
            <a:r>
              <a:rPr lang="en" sz="1200" i="0" u="none" strike="noStrike" cap="none">
                <a:solidFill>
                  <a:srgbClr val="000000"/>
                </a:solidFill>
                <a:latin typeface="Avenir"/>
                <a:ea typeface="Avenir"/>
                <a:cs typeface="Avenir"/>
                <a:sym typeface="Avenir"/>
              </a:rPr>
              <a:t>icensed under the </a:t>
            </a:r>
            <a:r>
              <a:rPr lang="en" sz="1200" i="0" u="sng" strike="noStrike" cap="none">
                <a:solidFill>
                  <a:srgbClr val="F1592A"/>
                </a:solidFill>
                <a:latin typeface="Avenir"/>
                <a:ea typeface="Avenir"/>
                <a:cs typeface="Avenir"/>
                <a:sym typeface="Avenir"/>
                <a:hlinkClick r:id="rId3"/>
              </a:rPr>
              <a:t>Creative Commons Attribution 4.0 International License</a:t>
            </a:r>
            <a:r>
              <a:rPr lang="en" sz="1200" i="0" u="none" strike="noStrike" cap="none">
                <a:solidFill>
                  <a:srgbClr val="000000"/>
                </a:solidFill>
                <a:latin typeface="Avenir"/>
                <a:ea typeface="Avenir"/>
                <a:cs typeface="Avenir"/>
                <a:sym typeface="Avenir"/>
              </a:rPr>
              <a:t>.</a:t>
            </a:r>
            <a:endParaRPr>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OER usually recognizable by Creative Commons licensing</a:t>
            </a:r>
            <a:endParaRPr/>
          </a:p>
        </p:txBody>
      </p:sp>
      <p:pic>
        <p:nvPicPr>
          <p:cNvPr id="144" name="Google Shape;144;p22"/>
          <p:cNvPicPr preferRelativeResize="0"/>
          <p:nvPr/>
        </p:nvPicPr>
        <p:blipFill rotWithShape="1">
          <a:blip r:embed="rId3">
            <a:alphaModFix/>
          </a:blip>
          <a:srcRect/>
          <a:stretch/>
        </p:blipFill>
        <p:spPr>
          <a:xfrm>
            <a:off x="2072262" y="2283325"/>
            <a:ext cx="4999475" cy="2710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729450" y="1318650"/>
            <a:ext cx="82716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faculty benefit of OER - more academic freedom</a:t>
            </a:r>
            <a:endParaRPr/>
          </a:p>
        </p:txBody>
      </p:sp>
      <p:sp>
        <p:nvSpPr>
          <p:cNvPr id="150" name="Google Shape;150;p23"/>
          <p:cNvSpPr txBox="1">
            <a:spLocks noGrp="1"/>
          </p:cNvSpPr>
          <p:nvPr>
            <p:ph type="body" idx="1"/>
          </p:nvPr>
        </p:nvSpPr>
        <p:spPr>
          <a:xfrm>
            <a:off x="729325" y="2078875"/>
            <a:ext cx="3774300" cy="263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accent3"/>
                </a:solidFill>
              </a:rPr>
              <a:t>Copy</a:t>
            </a:r>
            <a:endParaRPr sz="1800">
              <a:solidFill>
                <a:schemeClr val="accent3"/>
              </a:solidFill>
            </a:endParaRPr>
          </a:p>
          <a:p>
            <a:pPr marL="0" lvl="0" indent="0" algn="l" rtl="0">
              <a:spcBef>
                <a:spcPts val="1600"/>
              </a:spcBef>
              <a:spcAft>
                <a:spcPts val="0"/>
              </a:spcAft>
              <a:buNone/>
            </a:pPr>
            <a:endParaRPr sz="1800">
              <a:solidFill>
                <a:schemeClr val="accent3"/>
              </a:solidFill>
            </a:endParaRPr>
          </a:p>
          <a:p>
            <a:pPr marL="0" lvl="0" indent="0" algn="l" rtl="0">
              <a:spcBef>
                <a:spcPts val="1600"/>
              </a:spcBef>
              <a:spcAft>
                <a:spcPts val="0"/>
              </a:spcAft>
              <a:buNone/>
            </a:pPr>
            <a:r>
              <a:rPr lang="en" sz="1800">
                <a:solidFill>
                  <a:schemeClr val="accent3"/>
                </a:solidFill>
              </a:rPr>
              <a:t>Share</a:t>
            </a:r>
            <a:endParaRPr sz="1800">
              <a:solidFill>
                <a:schemeClr val="accent3"/>
              </a:solidFill>
            </a:endParaRPr>
          </a:p>
          <a:p>
            <a:pPr marL="0" lvl="0" indent="0" algn="l" rtl="0">
              <a:spcBef>
                <a:spcPts val="1600"/>
              </a:spcBef>
              <a:spcAft>
                <a:spcPts val="0"/>
              </a:spcAft>
              <a:buNone/>
            </a:pPr>
            <a:endParaRPr sz="1800">
              <a:solidFill>
                <a:schemeClr val="accent3"/>
              </a:solidFill>
            </a:endParaRPr>
          </a:p>
          <a:p>
            <a:pPr marL="0" lvl="0" indent="0" algn="l" rtl="0">
              <a:spcBef>
                <a:spcPts val="1600"/>
              </a:spcBef>
              <a:spcAft>
                <a:spcPts val="0"/>
              </a:spcAft>
              <a:buNone/>
            </a:pPr>
            <a:r>
              <a:rPr lang="en" sz="1800">
                <a:solidFill>
                  <a:schemeClr val="accent3"/>
                </a:solidFill>
              </a:rPr>
              <a:t>Edit</a:t>
            </a:r>
            <a:endParaRPr sz="1800">
              <a:solidFill>
                <a:schemeClr val="accent3"/>
              </a:solidFill>
            </a:endParaRPr>
          </a:p>
          <a:p>
            <a:pPr marL="0" lvl="0" indent="0" algn="l" rtl="0">
              <a:spcBef>
                <a:spcPts val="1600"/>
              </a:spcBef>
              <a:spcAft>
                <a:spcPts val="1600"/>
              </a:spcAft>
              <a:buNone/>
            </a:pPr>
            <a:endParaRPr sz="1800"/>
          </a:p>
        </p:txBody>
      </p:sp>
      <p:sp>
        <p:nvSpPr>
          <p:cNvPr id="151" name="Google Shape;151;p23"/>
          <p:cNvSpPr txBox="1">
            <a:spLocks noGrp="1"/>
          </p:cNvSpPr>
          <p:nvPr>
            <p:ph type="body" idx="2"/>
          </p:nvPr>
        </p:nvSpPr>
        <p:spPr>
          <a:xfrm>
            <a:off x="5055075" y="2099425"/>
            <a:ext cx="3774300" cy="259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accent3"/>
                </a:solidFill>
              </a:rPr>
              <a:t>Mix</a:t>
            </a:r>
            <a:endParaRPr sz="1800">
              <a:solidFill>
                <a:schemeClr val="accent3"/>
              </a:solidFill>
            </a:endParaRPr>
          </a:p>
          <a:p>
            <a:pPr marL="0" lvl="0" indent="0" algn="l" rtl="0">
              <a:spcBef>
                <a:spcPts val="1600"/>
              </a:spcBef>
              <a:spcAft>
                <a:spcPts val="0"/>
              </a:spcAft>
              <a:buNone/>
            </a:pPr>
            <a:endParaRPr sz="1800">
              <a:solidFill>
                <a:schemeClr val="accent3"/>
              </a:solidFill>
            </a:endParaRPr>
          </a:p>
          <a:p>
            <a:pPr marL="0" lvl="0" indent="0" algn="l" rtl="0">
              <a:spcBef>
                <a:spcPts val="1600"/>
              </a:spcBef>
              <a:spcAft>
                <a:spcPts val="0"/>
              </a:spcAft>
              <a:buNone/>
            </a:pPr>
            <a:r>
              <a:rPr lang="en" sz="1800">
                <a:solidFill>
                  <a:schemeClr val="accent3"/>
                </a:solidFill>
              </a:rPr>
              <a:t>Keep</a:t>
            </a:r>
            <a:endParaRPr sz="1800">
              <a:solidFill>
                <a:schemeClr val="accent3"/>
              </a:solidFill>
            </a:endParaRPr>
          </a:p>
          <a:p>
            <a:pPr marL="0" lvl="0" indent="0" algn="l" rtl="0">
              <a:spcBef>
                <a:spcPts val="1600"/>
              </a:spcBef>
              <a:spcAft>
                <a:spcPts val="0"/>
              </a:spcAft>
              <a:buNone/>
            </a:pPr>
            <a:endParaRPr sz="1800">
              <a:solidFill>
                <a:schemeClr val="accent3"/>
              </a:solidFill>
            </a:endParaRPr>
          </a:p>
          <a:p>
            <a:pPr marL="0" lvl="0" indent="0" algn="l" rtl="0">
              <a:spcBef>
                <a:spcPts val="1600"/>
              </a:spcBef>
              <a:spcAft>
                <a:spcPts val="1600"/>
              </a:spcAft>
              <a:buNone/>
            </a:pPr>
            <a:r>
              <a:rPr lang="en" sz="1800">
                <a:solidFill>
                  <a:schemeClr val="accent3"/>
                </a:solidFill>
              </a:rPr>
              <a:t>Use</a:t>
            </a:r>
            <a:endParaRPr sz="1800">
              <a:solidFill>
                <a:schemeClr val="accent3"/>
              </a:solidFill>
            </a:endParaRPr>
          </a:p>
        </p:txBody>
      </p:sp>
      <p:pic>
        <p:nvPicPr>
          <p:cNvPr id="152" name="Google Shape;152;p23"/>
          <p:cNvPicPr preferRelativeResize="0"/>
          <p:nvPr/>
        </p:nvPicPr>
        <p:blipFill rotWithShape="1">
          <a:blip r:embed="rId3">
            <a:alphaModFix/>
          </a:blip>
          <a:srcRect b="13874"/>
          <a:stretch/>
        </p:blipFill>
        <p:spPr>
          <a:xfrm>
            <a:off x="2089350" y="2006850"/>
            <a:ext cx="831450" cy="716076"/>
          </a:xfrm>
          <a:prstGeom prst="rect">
            <a:avLst/>
          </a:prstGeom>
          <a:noFill/>
          <a:ln>
            <a:noFill/>
          </a:ln>
        </p:spPr>
      </p:pic>
      <p:pic>
        <p:nvPicPr>
          <p:cNvPr id="153" name="Google Shape;153;p23"/>
          <p:cNvPicPr preferRelativeResize="0"/>
          <p:nvPr/>
        </p:nvPicPr>
        <p:blipFill rotWithShape="1">
          <a:blip r:embed="rId4">
            <a:alphaModFix/>
          </a:blip>
          <a:srcRect b="17088"/>
          <a:stretch/>
        </p:blipFill>
        <p:spPr>
          <a:xfrm>
            <a:off x="2089350" y="3097636"/>
            <a:ext cx="831450" cy="689376"/>
          </a:xfrm>
          <a:prstGeom prst="rect">
            <a:avLst/>
          </a:prstGeom>
          <a:noFill/>
          <a:ln>
            <a:noFill/>
          </a:ln>
        </p:spPr>
      </p:pic>
      <p:pic>
        <p:nvPicPr>
          <p:cNvPr id="154" name="Google Shape;154;p23"/>
          <p:cNvPicPr preferRelativeResize="0"/>
          <p:nvPr/>
        </p:nvPicPr>
        <p:blipFill rotWithShape="1">
          <a:blip r:embed="rId5">
            <a:alphaModFix/>
          </a:blip>
          <a:srcRect b="13874"/>
          <a:stretch/>
        </p:blipFill>
        <p:spPr>
          <a:xfrm>
            <a:off x="2089350" y="4079450"/>
            <a:ext cx="831450" cy="716075"/>
          </a:xfrm>
          <a:prstGeom prst="rect">
            <a:avLst/>
          </a:prstGeom>
          <a:noFill/>
          <a:ln>
            <a:noFill/>
          </a:ln>
        </p:spPr>
      </p:pic>
      <p:pic>
        <p:nvPicPr>
          <p:cNvPr id="155" name="Google Shape;155;p23"/>
          <p:cNvPicPr preferRelativeResize="0"/>
          <p:nvPr/>
        </p:nvPicPr>
        <p:blipFill rotWithShape="1">
          <a:blip r:embed="rId6">
            <a:alphaModFix/>
          </a:blip>
          <a:srcRect b="13874"/>
          <a:stretch/>
        </p:blipFill>
        <p:spPr>
          <a:xfrm>
            <a:off x="6032725" y="2006838"/>
            <a:ext cx="831449" cy="716075"/>
          </a:xfrm>
          <a:prstGeom prst="rect">
            <a:avLst/>
          </a:prstGeom>
          <a:noFill/>
          <a:ln>
            <a:noFill/>
          </a:ln>
        </p:spPr>
      </p:pic>
      <p:pic>
        <p:nvPicPr>
          <p:cNvPr id="156" name="Google Shape;156;p23"/>
          <p:cNvPicPr preferRelativeResize="0"/>
          <p:nvPr/>
        </p:nvPicPr>
        <p:blipFill rotWithShape="1">
          <a:blip r:embed="rId7">
            <a:alphaModFix/>
          </a:blip>
          <a:srcRect b="13874"/>
          <a:stretch/>
        </p:blipFill>
        <p:spPr>
          <a:xfrm>
            <a:off x="6032725" y="3084275"/>
            <a:ext cx="831449" cy="716076"/>
          </a:xfrm>
          <a:prstGeom prst="rect">
            <a:avLst/>
          </a:prstGeom>
          <a:noFill/>
          <a:ln>
            <a:noFill/>
          </a:ln>
        </p:spPr>
      </p:pic>
      <p:pic>
        <p:nvPicPr>
          <p:cNvPr id="157" name="Google Shape;157;p23"/>
          <p:cNvPicPr preferRelativeResize="0"/>
          <p:nvPr/>
        </p:nvPicPr>
        <p:blipFill rotWithShape="1">
          <a:blip r:embed="rId8">
            <a:alphaModFix/>
          </a:blip>
          <a:srcRect b="13874"/>
          <a:stretch/>
        </p:blipFill>
        <p:spPr>
          <a:xfrm>
            <a:off x="6032725" y="4079449"/>
            <a:ext cx="831449" cy="716075"/>
          </a:xfrm>
          <a:prstGeom prst="rect">
            <a:avLst/>
          </a:prstGeom>
          <a:noFill/>
          <a:ln>
            <a:noFill/>
          </a:ln>
        </p:spPr>
      </p:pic>
      <p:sp>
        <p:nvSpPr>
          <p:cNvPr id="158" name="Google Shape;158;p23"/>
          <p:cNvSpPr txBox="1"/>
          <p:nvPr/>
        </p:nvSpPr>
        <p:spPr>
          <a:xfrm>
            <a:off x="6923150" y="4795525"/>
            <a:ext cx="2220900" cy="277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a:latin typeface="Lato"/>
                <a:ea typeface="Lato"/>
                <a:cs typeface="Lato"/>
                <a:sym typeface="Lato"/>
              </a:rPr>
              <a:t>Graphic Concept </a:t>
            </a:r>
            <a:r>
              <a:rPr lang="en" sz="1000" u="sng">
                <a:solidFill>
                  <a:schemeClr val="hlink"/>
                </a:solidFill>
                <a:latin typeface="Lato"/>
                <a:ea typeface="Lato"/>
                <a:cs typeface="Lato"/>
                <a:sym typeface="Lato"/>
                <a:hlinkClick r:id="rId9"/>
              </a:rPr>
              <a:t>CC-BY</a:t>
            </a:r>
            <a:r>
              <a:rPr lang="en" sz="1000">
                <a:latin typeface="Lato"/>
                <a:ea typeface="Lato"/>
                <a:cs typeface="Lato"/>
                <a:sym typeface="Lato"/>
              </a:rPr>
              <a:t> Madi Smith</a:t>
            </a:r>
            <a:endParaRPr sz="1000">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4"/>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OER Myths like these are not strictly true</a:t>
            </a:r>
            <a:endParaRPr/>
          </a:p>
        </p:txBody>
      </p:sp>
      <p:sp>
        <p:nvSpPr>
          <p:cNvPr id="164" name="Google Shape;164;p24"/>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accent3"/>
                </a:solidFill>
              </a:rPr>
              <a:t>Open simply means free</a:t>
            </a:r>
            <a:endParaRPr sz="1800">
              <a:solidFill>
                <a:schemeClr val="accent3"/>
              </a:solidFill>
            </a:endParaRPr>
          </a:p>
          <a:p>
            <a:pPr marL="0" lvl="0" indent="0" algn="l" rtl="0">
              <a:spcBef>
                <a:spcPts val="1600"/>
              </a:spcBef>
              <a:spcAft>
                <a:spcPts val="0"/>
              </a:spcAft>
              <a:buNone/>
            </a:pPr>
            <a:r>
              <a:rPr lang="en" sz="1800">
                <a:solidFill>
                  <a:schemeClr val="accent3"/>
                </a:solidFill>
              </a:rPr>
              <a:t>All OER are digital</a:t>
            </a:r>
            <a:endParaRPr sz="1800">
              <a:solidFill>
                <a:schemeClr val="accent3"/>
              </a:solidFill>
            </a:endParaRPr>
          </a:p>
          <a:p>
            <a:pPr marL="0" lvl="0" indent="0" algn="l" rtl="0">
              <a:spcBef>
                <a:spcPts val="1600"/>
              </a:spcBef>
              <a:spcAft>
                <a:spcPts val="0"/>
              </a:spcAft>
              <a:buNone/>
            </a:pPr>
            <a:r>
              <a:rPr lang="en" sz="1800">
                <a:solidFill>
                  <a:schemeClr val="accent3"/>
                </a:solidFill>
              </a:rPr>
              <a:t>“You get what you pay for” in quality</a:t>
            </a:r>
            <a:endParaRPr sz="1800">
              <a:solidFill>
                <a:schemeClr val="accent3"/>
              </a:solidFill>
            </a:endParaRPr>
          </a:p>
          <a:p>
            <a:pPr marL="0" lvl="0" indent="0" algn="l" rtl="0">
              <a:spcBef>
                <a:spcPts val="1600"/>
              </a:spcBef>
              <a:spcAft>
                <a:spcPts val="1600"/>
              </a:spcAft>
              <a:buNone/>
            </a:pPr>
            <a:r>
              <a:rPr lang="en" sz="1800">
                <a:solidFill>
                  <a:schemeClr val="accent3"/>
                </a:solidFill>
              </a:rPr>
              <a:t>Copyright for OER is complicated</a:t>
            </a:r>
            <a:endParaRPr sz="1800">
              <a:solidFill>
                <a:schemeClr val="accent3"/>
              </a:solidFill>
            </a:endParaRPr>
          </a:p>
        </p:txBody>
      </p:sp>
      <p:sp>
        <p:nvSpPr>
          <p:cNvPr id="165" name="Google Shape;165;p24"/>
          <p:cNvSpPr txBox="1">
            <a:spLocks noGrp="1"/>
          </p:cNvSpPr>
          <p:nvPr>
            <p:ph type="body" idx="2"/>
          </p:nvPr>
        </p:nvSpPr>
        <p:spPr>
          <a:xfrm>
            <a:off x="4839050" y="2078875"/>
            <a:ext cx="41208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accent3"/>
                </a:solidFill>
              </a:rPr>
              <a:t>OER are not sustainable</a:t>
            </a:r>
            <a:endParaRPr sz="1800">
              <a:solidFill>
                <a:schemeClr val="accent3"/>
              </a:solidFill>
            </a:endParaRPr>
          </a:p>
          <a:p>
            <a:pPr marL="0" lvl="0" indent="0" algn="l" rtl="0">
              <a:spcBef>
                <a:spcPts val="1600"/>
              </a:spcBef>
              <a:spcAft>
                <a:spcPts val="0"/>
              </a:spcAft>
              <a:buNone/>
            </a:pPr>
            <a:r>
              <a:rPr lang="en" sz="1800">
                <a:solidFill>
                  <a:schemeClr val="accent3"/>
                </a:solidFill>
              </a:rPr>
              <a:t>Open textbooks lack ancillaries </a:t>
            </a:r>
            <a:endParaRPr sz="1800">
              <a:solidFill>
                <a:schemeClr val="accent3"/>
              </a:solidFill>
            </a:endParaRPr>
          </a:p>
          <a:p>
            <a:pPr marL="0" lvl="0" indent="0" algn="l" rtl="0">
              <a:spcBef>
                <a:spcPts val="1600"/>
              </a:spcBef>
              <a:spcAft>
                <a:spcPts val="1600"/>
              </a:spcAft>
              <a:buNone/>
            </a:pPr>
            <a:r>
              <a:rPr lang="en" sz="1800">
                <a:solidFill>
                  <a:schemeClr val="accent3"/>
                </a:solidFill>
              </a:rPr>
              <a:t>UMKC is not ready to use OER</a:t>
            </a:r>
            <a:endParaRPr sz="1800">
              <a:solidFill>
                <a:schemeClr val="accent3"/>
              </a:solidFill>
            </a:endParaRPr>
          </a:p>
        </p:txBody>
      </p:sp>
      <p:sp>
        <p:nvSpPr>
          <p:cNvPr id="166" name="Google Shape;166;p24"/>
          <p:cNvSpPr txBox="1"/>
          <p:nvPr/>
        </p:nvSpPr>
        <p:spPr>
          <a:xfrm>
            <a:off x="729450" y="4610625"/>
            <a:ext cx="7880700" cy="37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ato"/>
                <a:ea typeface="Lato"/>
                <a:cs typeface="Lato"/>
                <a:sym typeface="Lato"/>
              </a:rPr>
              <a:t>See “OER Mythbusting” by SPARC at </a:t>
            </a:r>
            <a:r>
              <a:rPr lang="en" u="sng">
                <a:solidFill>
                  <a:schemeClr val="hlink"/>
                </a:solidFill>
                <a:latin typeface="Lato"/>
                <a:ea typeface="Lato"/>
                <a:cs typeface="Lato"/>
                <a:sym typeface="Lato"/>
                <a:hlinkClick r:id="rId3"/>
              </a:rPr>
              <a:t>https://sparcopen.org/our-work/oer-mythbusting/</a:t>
            </a:r>
            <a:r>
              <a:rPr lang="en">
                <a:latin typeface="Lato"/>
                <a:ea typeface="Lato"/>
                <a:cs typeface="Lato"/>
                <a:sym typeface="Lato"/>
              </a:rPr>
              <a:t> </a:t>
            </a:r>
            <a:endParaRPr>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welcome your questions!</a:t>
            </a:r>
            <a:endParaRPr/>
          </a:p>
        </p:txBody>
      </p:sp>
      <p:sp>
        <p:nvSpPr>
          <p:cNvPr id="172" name="Google Shape;172;p2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My presentation is time-limited. There are many aspects of this topic that could not be covered.</a:t>
            </a:r>
            <a:endParaRPr/>
          </a:p>
          <a:p>
            <a:pPr marL="0" lvl="0" indent="0" algn="l" rtl="0">
              <a:spcBef>
                <a:spcPts val="1600"/>
              </a:spcBef>
              <a:spcAft>
                <a:spcPts val="0"/>
              </a:spcAft>
              <a:buNone/>
            </a:pPr>
            <a:r>
              <a:rPr lang="en"/>
              <a:t>If you have detailed questions about specific issues, please e-mail them to me at </a:t>
            </a:r>
            <a:r>
              <a:rPr lang="en" u="sng">
                <a:solidFill>
                  <a:schemeClr val="hlink"/>
                </a:solidFill>
                <a:hlinkClick r:id="rId3"/>
              </a:rPr>
              <a:t>curtissa@umkc.edu</a:t>
            </a:r>
            <a:endParaRPr/>
          </a:p>
          <a:p>
            <a:pPr marL="0" lvl="0" indent="0" algn="l" rtl="0">
              <a:spcBef>
                <a:spcPts val="1600"/>
              </a:spcBef>
              <a:spcAft>
                <a:spcPts val="0"/>
              </a:spcAft>
              <a:buNone/>
            </a:pPr>
            <a:r>
              <a:rPr lang="en"/>
              <a:t>I will make a document that contains all the questions I receive, along with detailed answers. Where appropriate, I will include or point to source material for further reading and consideration.</a:t>
            </a:r>
            <a:endParaRPr/>
          </a:p>
          <a:p>
            <a:pPr marL="0" lvl="0" indent="0" algn="l" rtl="0">
              <a:spcBef>
                <a:spcPts val="1600"/>
              </a:spcBef>
              <a:spcAft>
                <a:spcPts val="1600"/>
              </a:spcAft>
              <a:buNone/>
            </a:pPr>
            <a:r>
              <a:rPr lang="en"/>
              <a:t>I will provide this document to the Faculty Senate for inclusion in the record.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a:t>
            </a:r>
            <a:endParaRPr/>
          </a:p>
        </p:txBody>
      </p:sp>
      <p:sp>
        <p:nvSpPr>
          <p:cNvPr id="178" name="Google Shape;178;p2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a:t>About the Licenses. Creative Commons Website. </a:t>
            </a:r>
            <a:r>
              <a:rPr lang="en" sz="1000" u="sng">
                <a:solidFill>
                  <a:schemeClr val="hlink"/>
                </a:solidFill>
                <a:hlinkClick r:id="rId3"/>
              </a:rPr>
              <a:t>https://creativecommons.org/licenses/</a:t>
            </a:r>
            <a:r>
              <a:rPr lang="en" sz="1000"/>
              <a:t> </a:t>
            </a:r>
            <a:endParaRPr sz="1000"/>
          </a:p>
          <a:p>
            <a:pPr marL="0" lvl="0" indent="0" algn="l" rtl="0">
              <a:spcBef>
                <a:spcPts val="1600"/>
              </a:spcBef>
              <a:spcAft>
                <a:spcPts val="0"/>
              </a:spcAft>
              <a:buNone/>
            </a:pPr>
            <a:r>
              <a:rPr lang="en" sz="1000"/>
              <a:t>Evans, Gwen (2018). Affordable Learning Requires a Diverse Approach, Part 1: Playing the Short Game (and the Long One) to Secure Savings for Students. In </a:t>
            </a:r>
            <a:r>
              <a:rPr lang="en" sz="1000" i="1"/>
              <a:t>The Scholarly Kitchen</a:t>
            </a:r>
            <a:r>
              <a:rPr lang="en" sz="1000"/>
              <a:t>. October 30, 2018. Viewed November 1, 2018 at </a:t>
            </a:r>
            <a:r>
              <a:rPr lang="en" sz="1000" u="sng">
                <a:solidFill>
                  <a:schemeClr val="hlink"/>
                </a:solidFill>
                <a:hlinkClick r:id="rId4"/>
              </a:rPr>
              <a:t>https://scholarlykitchen.sspnet.org/2018/10/30/affordable-learning-requires-a-diverse-approach-part-1-playing-the-short-game-and-the-long-one-to-secure-savings-for-students/</a:t>
            </a:r>
            <a:r>
              <a:rPr lang="en" sz="1000"/>
              <a:t> </a:t>
            </a:r>
            <a:endParaRPr sz="1000"/>
          </a:p>
          <a:p>
            <a:pPr marL="0" lvl="0" indent="0" algn="l" rtl="0">
              <a:spcBef>
                <a:spcPts val="1600"/>
              </a:spcBef>
              <a:spcAft>
                <a:spcPts val="0"/>
              </a:spcAft>
              <a:buNone/>
            </a:pPr>
            <a:r>
              <a:rPr lang="en" sz="1000"/>
              <a:t>OER Mythbusting. Published  by SPARC October 25, 2017. Accessible through Website. </a:t>
            </a:r>
            <a:r>
              <a:rPr lang="en" sz="1000" u="sng">
                <a:solidFill>
                  <a:schemeClr val="hlink"/>
                </a:solidFill>
                <a:hlinkClick r:id="rId5"/>
              </a:rPr>
              <a:t>https://sparcopen.org/our-work/oer-mythbusting/</a:t>
            </a:r>
            <a:r>
              <a:rPr lang="en" sz="1000"/>
              <a:t> </a:t>
            </a:r>
            <a:endParaRPr sz="1000"/>
          </a:p>
          <a:p>
            <a:pPr marL="0" lvl="0" indent="0" algn="l" rtl="0">
              <a:spcBef>
                <a:spcPts val="1600"/>
              </a:spcBef>
              <a:spcAft>
                <a:spcPts val="0"/>
              </a:spcAft>
              <a:buNone/>
            </a:pPr>
            <a:r>
              <a:rPr lang="en" sz="1000"/>
              <a:t>Open Educational Resources Research Guide. UMKC Libraries. Website. </a:t>
            </a:r>
            <a:r>
              <a:rPr lang="en" sz="1000" u="sng">
                <a:solidFill>
                  <a:schemeClr val="hlink"/>
                </a:solidFill>
                <a:hlinkClick r:id="rId6"/>
              </a:rPr>
              <a:t>https://libguides.library.umkc.edu/OER</a:t>
            </a:r>
            <a:r>
              <a:rPr lang="en" sz="1000"/>
              <a:t> </a:t>
            </a:r>
            <a:endParaRPr sz="1000"/>
          </a:p>
          <a:p>
            <a:pPr marL="0" lvl="0" indent="0" algn="l" rtl="0">
              <a:spcBef>
                <a:spcPts val="1600"/>
              </a:spcBef>
              <a:spcAft>
                <a:spcPts val="1600"/>
              </a:spcAft>
              <a:buNone/>
            </a:pPr>
            <a:r>
              <a:rPr lang="en" sz="1000"/>
              <a:t>UM System Affordable &amp; Open Educational Resources Initiative.  Website.  </a:t>
            </a:r>
            <a:r>
              <a:rPr lang="en" sz="1000" u="sng">
                <a:solidFill>
                  <a:schemeClr val="hlink"/>
                </a:solidFill>
                <a:hlinkClick r:id="rId7"/>
              </a:rPr>
              <a:t>https://www.umsystem.edu/ums/aa/oer</a:t>
            </a:r>
            <a:r>
              <a:rPr lang="en" sz="1000"/>
              <a:t> </a:t>
            </a: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UM System Affordable &amp; Open Educational Resources Initiative</a:t>
            </a:r>
            <a:endParaRPr sz="1800"/>
          </a:p>
          <a:p>
            <a:pPr marL="0" lvl="0" indent="0" algn="l" rtl="0">
              <a:spcBef>
                <a:spcPts val="0"/>
              </a:spcBef>
              <a:spcAft>
                <a:spcPts val="0"/>
              </a:spcAft>
              <a:buNone/>
            </a:pPr>
            <a:r>
              <a:rPr lang="en" sz="1800"/>
              <a:t>Mission Statement</a:t>
            </a:r>
            <a:endParaRPr sz="1800"/>
          </a:p>
        </p:txBody>
      </p:sp>
      <p:sp>
        <p:nvSpPr>
          <p:cNvPr id="94" name="Google Shape;94;p1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rPr>
              <a:t>The UM System Affordable &amp; Open Educational Resources (A&amp;OER) initiative works to </a:t>
            </a:r>
            <a:r>
              <a:rPr lang="en" sz="1400" i="1">
                <a:solidFill>
                  <a:srgbClr val="000000"/>
                </a:solidFill>
                <a:highlight>
                  <a:srgbClr val="FFFF00"/>
                </a:highlight>
              </a:rPr>
              <a:t>enhance the use of affordable and open educational resources at the university.</a:t>
            </a:r>
            <a:r>
              <a:rPr lang="en" sz="1400">
                <a:solidFill>
                  <a:srgbClr val="000000"/>
                </a:solidFill>
              </a:rPr>
              <a:t>  A&amp;OER provide students immediate and unlimited access to course materials, enhance learning by providing up-to-date and interactive resources, and lead to greater retention and graduation.  Additionally, they help to lower the cost of education.</a:t>
            </a:r>
            <a:endParaRPr sz="1400">
              <a:solidFill>
                <a:srgbClr val="000000"/>
              </a:solidFill>
            </a:endParaRPr>
          </a:p>
          <a:p>
            <a:pPr marL="0" lvl="0" indent="0" algn="l" rtl="0">
              <a:spcBef>
                <a:spcPts val="1600"/>
              </a:spcBef>
              <a:spcAft>
                <a:spcPts val="1600"/>
              </a:spcAft>
              <a:buNone/>
            </a:pPr>
            <a:endParaRPr sz="1400">
              <a:solidFill>
                <a:srgbClr val="1F497D"/>
              </a:solidFill>
            </a:endParaRPr>
          </a:p>
        </p:txBody>
      </p:sp>
      <p:pic>
        <p:nvPicPr>
          <p:cNvPr id="95" name="Google Shape;95;p14"/>
          <p:cNvPicPr preferRelativeResize="0"/>
          <p:nvPr/>
        </p:nvPicPr>
        <p:blipFill>
          <a:blip r:embed="rId3">
            <a:alphaModFix/>
          </a:blip>
          <a:stretch>
            <a:fillRect/>
          </a:stretch>
        </p:blipFill>
        <p:spPr>
          <a:xfrm>
            <a:off x="2545029" y="3405875"/>
            <a:ext cx="4057533" cy="1521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UMKC Affordable &amp; Open Educational Resources Committee</a:t>
            </a:r>
            <a:endParaRPr sz="1800"/>
          </a:p>
          <a:p>
            <a:pPr marL="0" lvl="0" indent="0" algn="l" rtl="0">
              <a:spcBef>
                <a:spcPts val="0"/>
              </a:spcBef>
              <a:spcAft>
                <a:spcPts val="0"/>
              </a:spcAft>
              <a:buNone/>
            </a:pPr>
            <a:r>
              <a:rPr lang="en" sz="1800"/>
              <a:t>Mission Statement</a:t>
            </a:r>
            <a:endParaRPr sz="1800"/>
          </a:p>
        </p:txBody>
      </p:sp>
      <p:sp>
        <p:nvSpPr>
          <p:cNvPr id="101" name="Google Shape;101;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a:solidFill>
                  <a:srgbClr val="1F497D"/>
                </a:solidFill>
              </a:rPr>
              <a:t>The UMKC Affordable &amp; Open Educational Resources (A&amp;OER) Committee works to enhance student academic success through </a:t>
            </a:r>
            <a:r>
              <a:rPr lang="en" sz="1400" i="1">
                <a:solidFill>
                  <a:srgbClr val="1F497D"/>
                </a:solidFill>
                <a:highlight>
                  <a:srgbClr val="FFFF00"/>
                </a:highlight>
              </a:rPr>
              <a:t>advocating and supporting faculty use </a:t>
            </a:r>
            <a:r>
              <a:rPr lang="en" sz="1400">
                <a:solidFill>
                  <a:srgbClr val="1F497D"/>
                </a:solidFill>
              </a:rPr>
              <a:t>of affordable, accessible and open educational resources at the university. Through building university </a:t>
            </a:r>
            <a:r>
              <a:rPr lang="en" sz="1400" i="1">
                <a:solidFill>
                  <a:srgbClr val="1F497D"/>
                </a:solidFill>
                <a:highlight>
                  <a:srgbClr val="FFFF00"/>
                </a:highlight>
              </a:rPr>
              <a:t>awareness</a:t>
            </a:r>
            <a:r>
              <a:rPr lang="en" sz="1400">
                <a:solidFill>
                  <a:srgbClr val="1F497D"/>
                </a:solidFill>
              </a:rPr>
              <a:t> and increasing faculty </a:t>
            </a:r>
            <a:r>
              <a:rPr lang="en" sz="1400" i="1">
                <a:solidFill>
                  <a:srgbClr val="1F497D"/>
                </a:solidFill>
                <a:highlight>
                  <a:srgbClr val="FFFF00"/>
                </a:highlight>
              </a:rPr>
              <a:t>engagement</a:t>
            </a:r>
            <a:r>
              <a:rPr lang="en" sz="1400">
                <a:solidFill>
                  <a:srgbClr val="1F497D"/>
                </a:solidFill>
              </a:rPr>
              <a:t>, the committee strives to provide comprehensive faculty support for the creation and use of A&amp;OER content.</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UMKC’s A&amp;OER Committee</a:t>
            </a:r>
            <a:endParaRPr sz="2400"/>
          </a:p>
        </p:txBody>
      </p:sp>
      <p:sp>
        <p:nvSpPr>
          <p:cNvPr id="107" name="Google Shape;107;p16"/>
          <p:cNvSpPr txBox="1"/>
          <p:nvPr/>
        </p:nvSpPr>
        <p:spPr>
          <a:xfrm>
            <a:off x="729449" y="1783775"/>
            <a:ext cx="3935147" cy="3065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dirty="0">
                <a:solidFill>
                  <a:srgbClr val="404041"/>
                </a:solidFill>
                <a:latin typeface="Lato"/>
                <a:ea typeface="Lato"/>
                <a:cs typeface="Lato"/>
                <a:sym typeface="Lato"/>
              </a:rPr>
              <a:t>Scott Curtis, Librarian (Chair)	</a:t>
            </a:r>
            <a:endParaRPr lang="en" dirty="0" smtClean="0">
              <a:solidFill>
                <a:srgbClr val="404041"/>
              </a:solidFill>
              <a:latin typeface="Lato"/>
              <a:ea typeface="Lato"/>
              <a:cs typeface="Lato"/>
              <a:sym typeface="Lato"/>
            </a:endParaRPr>
          </a:p>
          <a:p>
            <a:pPr lvl="5">
              <a:lnSpc>
                <a:spcPct val="115000"/>
              </a:lnSpc>
            </a:pPr>
            <a:r>
              <a:rPr lang="en" dirty="0" smtClean="0">
                <a:solidFill>
                  <a:srgbClr val="404041"/>
                </a:solidFill>
                <a:latin typeface="Lato"/>
                <a:ea typeface="Lato"/>
                <a:cs typeface="Lato"/>
                <a:sym typeface="Lato"/>
              </a:rPr>
              <a:t>	UMKC </a:t>
            </a:r>
            <a:r>
              <a:rPr lang="en" dirty="0">
                <a:solidFill>
                  <a:srgbClr val="404041"/>
                </a:solidFill>
                <a:latin typeface="Lato"/>
                <a:ea typeface="Lato"/>
                <a:cs typeface="Lato"/>
                <a:sym typeface="Lato"/>
              </a:rPr>
              <a:t>Libraries             </a:t>
            </a:r>
            <a:endParaRPr dirty="0">
              <a:solidFill>
                <a:srgbClr val="404041"/>
              </a:solidFill>
              <a:latin typeface="Lato"/>
              <a:ea typeface="Lato"/>
              <a:cs typeface="Lato"/>
              <a:sym typeface="Lato"/>
            </a:endParaRPr>
          </a:p>
          <a:p>
            <a:pPr marL="0" lvl="0" indent="0" algn="l" rtl="0">
              <a:lnSpc>
                <a:spcPct val="115000"/>
              </a:lnSpc>
              <a:spcBef>
                <a:spcPts val="0"/>
              </a:spcBef>
              <a:spcAft>
                <a:spcPts val="0"/>
              </a:spcAft>
              <a:buNone/>
            </a:pPr>
            <a:r>
              <a:rPr lang="en" dirty="0">
                <a:solidFill>
                  <a:srgbClr val="404041"/>
                </a:solidFill>
                <a:latin typeface="Lato"/>
                <a:ea typeface="Lato"/>
                <a:cs typeface="Lato"/>
                <a:sym typeface="Lato"/>
              </a:rPr>
              <a:t>Bonnie Postlethwaite, Dean of </a:t>
            </a:r>
            <a:r>
              <a:rPr lang="en" dirty="0" smtClean="0">
                <a:solidFill>
                  <a:srgbClr val="404041"/>
                </a:solidFill>
                <a:latin typeface="Lato"/>
                <a:ea typeface="Lato"/>
                <a:cs typeface="Lato"/>
                <a:sym typeface="Lato"/>
              </a:rPr>
              <a:t>Libraries          	UMKC </a:t>
            </a:r>
            <a:r>
              <a:rPr lang="en" dirty="0">
                <a:solidFill>
                  <a:srgbClr val="404041"/>
                </a:solidFill>
                <a:latin typeface="Lato"/>
                <a:ea typeface="Lato"/>
                <a:cs typeface="Lato"/>
                <a:sym typeface="Lato"/>
              </a:rPr>
              <a:t>Libraries           </a:t>
            </a:r>
            <a:endParaRPr dirty="0">
              <a:solidFill>
                <a:srgbClr val="404041"/>
              </a:solidFill>
              <a:latin typeface="Lato"/>
              <a:ea typeface="Lato"/>
              <a:cs typeface="Lato"/>
              <a:sym typeface="Lato"/>
            </a:endParaRPr>
          </a:p>
          <a:p>
            <a:pPr marL="0" lvl="0" indent="0" algn="l" rtl="0">
              <a:lnSpc>
                <a:spcPct val="115000"/>
              </a:lnSpc>
              <a:spcBef>
                <a:spcPts val="0"/>
              </a:spcBef>
              <a:spcAft>
                <a:spcPts val="0"/>
              </a:spcAft>
              <a:buNone/>
            </a:pPr>
            <a:r>
              <a:rPr lang="en" dirty="0">
                <a:solidFill>
                  <a:srgbClr val="404041"/>
                </a:solidFill>
                <a:latin typeface="Lato"/>
                <a:ea typeface="Lato"/>
                <a:cs typeface="Lato"/>
                <a:sym typeface="Lato"/>
              </a:rPr>
              <a:t>Paul Callister, Director, Law Library and   </a:t>
            </a:r>
            <a:endParaRPr dirty="0">
              <a:solidFill>
                <a:srgbClr val="404041"/>
              </a:solidFill>
              <a:latin typeface="Lato"/>
              <a:ea typeface="Lato"/>
              <a:cs typeface="Lato"/>
              <a:sym typeface="Lato"/>
            </a:endParaRPr>
          </a:p>
          <a:p>
            <a:pPr marL="0" lvl="0" indent="457200" algn="l" rtl="0">
              <a:lnSpc>
                <a:spcPct val="115000"/>
              </a:lnSpc>
              <a:spcBef>
                <a:spcPts val="0"/>
              </a:spcBef>
              <a:spcAft>
                <a:spcPts val="0"/>
              </a:spcAft>
              <a:buNone/>
            </a:pPr>
            <a:r>
              <a:rPr lang="en" dirty="0">
                <a:solidFill>
                  <a:srgbClr val="404041"/>
                </a:solidFill>
                <a:latin typeface="Lato"/>
                <a:ea typeface="Lato"/>
                <a:cs typeface="Lato"/>
                <a:sym typeface="Lato"/>
              </a:rPr>
              <a:t>Professor UMKC School of Law           </a:t>
            </a:r>
            <a:endParaRPr dirty="0">
              <a:solidFill>
                <a:srgbClr val="404041"/>
              </a:solidFill>
              <a:latin typeface="Lato"/>
              <a:ea typeface="Lato"/>
              <a:cs typeface="Lato"/>
              <a:sym typeface="Lato"/>
            </a:endParaRPr>
          </a:p>
          <a:p>
            <a:pPr marL="0" lvl="0" indent="0" algn="l" rtl="0">
              <a:lnSpc>
                <a:spcPct val="115000"/>
              </a:lnSpc>
              <a:spcBef>
                <a:spcPts val="0"/>
              </a:spcBef>
              <a:spcAft>
                <a:spcPts val="0"/>
              </a:spcAft>
              <a:buNone/>
            </a:pPr>
            <a:r>
              <a:rPr lang="en" dirty="0">
                <a:solidFill>
                  <a:srgbClr val="404041"/>
                </a:solidFill>
                <a:latin typeface="Lato"/>
                <a:ea typeface="Lato"/>
                <a:cs typeface="Lato"/>
                <a:sym typeface="Lato"/>
              </a:rPr>
              <a:t>Pete Eisentrager, Assistant Director     	 </a:t>
            </a:r>
            <a:r>
              <a:rPr lang="en" dirty="0" smtClean="0">
                <a:solidFill>
                  <a:srgbClr val="404041"/>
                </a:solidFill>
                <a:latin typeface="Lato"/>
                <a:ea typeface="Lato"/>
                <a:cs typeface="Lato"/>
                <a:sym typeface="Lato"/>
              </a:rPr>
              <a:t>	UMKC </a:t>
            </a:r>
            <a:r>
              <a:rPr lang="en" dirty="0">
                <a:solidFill>
                  <a:srgbClr val="404041"/>
                </a:solidFill>
                <a:latin typeface="Lato"/>
                <a:ea typeface="Lato"/>
                <a:cs typeface="Lato"/>
                <a:sym typeface="Lato"/>
              </a:rPr>
              <a:t>Bookstore</a:t>
            </a:r>
            <a:endParaRPr dirty="0">
              <a:solidFill>
                <a:srgbClr val="404041"/>
              </a:solidFill>
              <a:latin typeface="Lato"/>
              <a:ea typeface="Lato"/>
              <a:cs typeface="Lato"/>
              <a:sym typeface="Lato"/>
            </a:endParaRPr>
          </a:p>
          <a:p>
            <a:pPr marL="0" lvl="0" indent="0" algn="l" rtl="0">
              <a:lnSpc>
                <a:spcPct val="115000"/>
              </a:lnSpc>
              <a:spcBef>
                <a:spcPts val="0"/>
              </a:spcBef>
              <a:spcAft>
                <a:spcPts val="0"/>
              </a:spcAft>
              <a:buNone/>
            </a:pPr>
            <a:r>
              <a:rPr lang="en" dirty="0">
                <a:solidFill>
                  <a:srgbClr val="404041"/>
                </a:solidFill>
                <a:latin typeface="Lato"/>
                <a:ea typeface="Lato"/>
                <a:cs typeface="Lato"/>
                <a:sym typeface="Lato"/>
              </a:rPr>
              <a:t>Amanda Grimes, Assistant Professor    </a:t>
            </a:r>
            <a:endParaRPr dirty="0">
              <a:solidFill>
                <a:srgbClr val="404041"/>
              </a:solidFill>
              <a:latin typeface="Lato"/>
              <a:ea typeface="Lato"/>
              <a:cs typeface="Lato"/>
              <a:sym typeface="Lato"/>
            </a:endParaRPr>
          </a:p>
          <a:p>
            <a:pPr marL="0" lvl="0" indent="457200" algn="l" rtl="0">
              <a:lnSpc>
                <a:spcPct val="115000"/>
              </a:lnSpc>
              <a:spcBef>
                <a:spcPts val="0"/>
              </a:spcBef>
              <a:spcAft>
                <a:spcPts val="0"/>
              </a:spcAft>
              <a:buClr>
                <a:srgbClr val="000000"/>
              </a:buClr>
              <a:buSzPts val="1100"/>
              <a:buFont typeface="Arial"/>
              <a:buNone/>
            </a:pPr>
            <a:r>
              <a:rPr lang="en" dirty="0">
                <a:solidFill>
                  <a:srgbClr val="404041"/>
                </a:solidFill>
                <a:latin typeface="Lato"/>
                <a:ea typeface="Lato"/>
                <a:cs typeface="Lato"/>
                <a:sym typeface="Lato"/>
              </a:rPr>
              <a:t>School of Nursing and Health Studies</a:t>
            </a:r>
            <a:endParaRPr dirty="0">
              <a:solidFill>
                <a:srgbClr val="404041"/>
              </a:solidFill>
              <a:latin typeface="Lato"/>
              <a:ea typeface="Lato"/>
              <a:cs typeface="Lato"/>
              <a:sym typeface="Lato"/>
            </a:endParaRPr>
          </a:p>
          <a:p>
            <a:pPr marL="0" lvl="0" indent="0" algn="l" rtl="0">
              <a:lnSpc>
                <a:spcPct val="115000"/>
              </a:lnSpc>
              <a:spcBef>
                <a:spcPts val="0"/>
              </a:spcBef>
              <a:spcAft>
                <a:spcPts val="0"/>
              </a:spcAft>
              <a:buNone/>
            </a:pPr>
            <a:r>
              <a:rPr lang="en" dirty="0">
                <a:solidFill>
                  <a:srgbClr val="404041"/>
                </a:solidFill>
                <a:latin typeface="Lato"/>
                <a:ea typeface="Lato"/>
                <a:cs typeface="Lato"/>
                <a:sym typeface="Lato"/>
              </a:rPr>
              <a:t>Julie Hartwell, Instructional Design Librarian    </a:t>
            </a:r>
            <a:endParaRPr dirty="0">
              <a:solidFill>
                <a:srgbClr val="404041"/>
              </a:solidFill>
              <a:latin typeface="Lato"/>
              <a:ea typeface="Lato"/>
              <a:cs typeface="Lato"/>
              <a:sym typeface="Lato"/>
            </a:endParaRPr>
          </a:p>
          <a:p>
            <a:pPr marL="0" lvl="0" indent="457200" algn="l" rtl="0">
              <a:lnSpc>
                <a:spcPct val="115000"/>
              </a:lnSpc>
              <a:spcBef>
                <a:spcPts val="0"/>
              </a:spcBef>
              <a:spcAft>
                <a:spcPts val="0"/>
              </a:spcAft>
              <a:buClr>
                <a:srgbClr val="000000"/>
              </a:buClr>
              <a:buSzPts val="1100"/>
              <a:buFont typeface="Arial"/>
              <a:buNone/>
            </a:pPr>
            <a:r>
              <a:rPr lang="en" dirty="0" smtClean="0">
                <a:solidFill>
                  <a:srgbClr val="404041"/>
                </a:solidFill>
                <a:latin typeface="Lato"/>
                <a:ea typeface="Lato"/>
                <a:cs typeface="Lato"/>
                <a:sym typeface="Lato"/>
              </a:rPr>
              <a:t>	UMKC </a:t>
            </a:r>
            <a:r>
              <a:rPr lang="en" dirty="0">
                <a:solidFill>
                  <a:srgbClr val="404041"/>
                </a:solidFill>
                <a:latin typeface="Lato"/>
                <a:ea typeface="Lato"/>
                <a:cs typeface="Lato"/>
                <a:sym typeface="Lato"/>
              </a:rPr>
              <a:t>Libraries</a:t>
            </a:r>
            <a:endParaRPr dirty="0">
              <a:solidFill>
                <a:srgbClr val="404041"/>
              </a:solidFill>
              <a:latin typeface="Lato"/>
              <a:ea typeface="Lato"/>
              <a:cs typeface="Lato"/>
              <a:sym typeface="Lato"/>
            </a:endParaRPr>
          </a:p>
          <a:p>
            <a:pPr marL="0" lvl="0" indent="0" algn="l" rtl="0">
              <a:spcBef>
                <a:spcPts val="0"/>
              </a:spcBef>
              <a:spcAft>
                <a:spcPts val="0"/>
              </a:spcAft>
              <a:buNone/>
            </a:pPr>
            <a:endParaRPr dirty="0">
              <a:solidFill>
                <a:srgbClr val="404041"/>
              </a:solidFill>
              <a:latin typeface="Lato"/>
              <a:ea typeface="Lato"/>
              <a:cs typeface="Lato"/>
              <a:sym typeface="Lato"/>
            </a:endParaRPr>
          </a:p>
        </p:txBody>
      </p:sp>
      <p:sp>
        <p:nvSpPr>
          <p:cNvPr id="108" name="Google Shape;108;p16"/>
          <p:cNvSpPr txBox="1"/>
          <p:nvPr/>
        </p:nvSpPr>
        <p:spPr>
          <a:xfrm>
            <a:off x="5096905" y="1783775"/>
            <a:ext cx="3362400" cy="3065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a:solidFill>
                  <a:srgbClr val="404041"/>
                </a:solidFill>
                <a:latin typeface="Lato"/>
                <a:ea typeface="Lato"/>
                <a:cs typeface="Lato"/>
                <a:sym typeface="Lato"/>
              </a:rPr>
              <a:t>Loretta Klamm, Lecturer                          	School of Biological Sciences</a:t>
            </a:r>
            <a:endParaRPr>
              <a:solidFill>
                <a:srgbClr val="404041"/>
              </a:solidFill>
              <a:latin typeface="Lato"/>
              <a:ea typeface="Lato"/>
              <a:cs typeface="Lato"/>
              <a:sym typeface="Lato"/>
            </a:endParaRPr>
          </a:p>
          <a:p>
            <a:pPr marL="0" lvl="0" indent="0" algn="l" rtl="0">
              <a:lnSpc>
                <a:spcPct val="115000"/>
              </a:lnSpc>
              <a:spcBef>
                <a:spcPts val="0"/>
              </a:spcBef>
              <a:spcAft>
                <a:spcPts val="0"/>
              </a:spcAft>
              <a:buClr>
                <a:srgbClr val="000000"/>
              </a:buClr>
              <a:buSzPts val="1100"/>
              <a:buFont typeface="Arial"/>
              <a:buNone/>
            </a:pPr>
            <a:r>
              <a:rPr lang="en">
                <a:solidFill>
                  <a:srgbClr val="404041"/>
                </a:solidFill>
                <a:latin typeface="Lato"/>
                <a:ea typeface="Lato"/>
                <a:cs typeface="Lato"/>
                <a:sym typeface="Lato"/>
              </a:rPr>
              <a:t>Scott Laurent, Director                             	Student Disability Services</a:t>
            </a:r>
            <a:endParaRPr>
              <a:solidFill>
                <a:srgbClr val="404041"/>
              </a:solidFill>
              <a:latin typeface="Lato"/>
              <a:ea typeface="Lato"/>
              <a:cs typeface="Lato"/>
              <a:sym typeface="Lato"/>
            </a:endParaRPr>
          </a:p>
          <a:p>
            <a:pPr marL="0" lvl="0" indent="0" algn="l" rtl="0">
              <a:lnSpc>
                <a:spcPct val="115000"/>
              </a:lnSpc>
              <a:spcBef>
                <a:spcPts val="0"/>
              </a:spcBef>
              <a:spcAft>
                <a:spcPts val="0"/>
              </a:spcAft>
              <a:buClr>
                <a:srgbClr val="000000"/>
              </a:buClr>
              <a:buSzPts val="1100"/>
              <a:buFont typeface="Arial"/>
              <a:buNone/>
            </a:pPr>
            <a:r>
              <a:rPr lang="en">
                <a:solidFill>
                  <a:srgbClr val="404041"/>
                </a:solidFill>
                <a:latin typeface="Lato"/>
                <a:ea typeface="Lato"/>
                <a:cs typeface="Lato"/>
                <a:sym typeface="Lato"/>
              </a:rPr>
              <a:t>Candace Schlein, Associate Professor   	School of Education / FaCET</a:t>
            </a:r>
            <a:endParaRPr>
              <a:solidFill>
                <a:srgbClr val="404041"/>
              </a:solidFill>
              <a:latin typeface="Lato"/>
              <a:ea typeface="Lato"/>
              <a:cs typeface="Lato"/>
              <a:sym typeface="Lato"/>
            </a:endParaRPr>
          </a:p>
          <a:p>
            <a:pPr marL="0" lvl="0" indent="0" algn="l" rtl="0">
              <a:lnSpc>
                <a:spcPct val="115000"/>
              </a:lnSpc>
              <a:spcBef>
                <a:spcPts val="0"/>
              </a:spcBef>
              <a:spcAft>
                <a:spcPts val="0"/>
              </a:spcAft>
              <a:buClr>
                <a:srgbClr val="000000"/>
              </a:buClr>
              <a:buSzPts val="1100"/>
              <a:buFont typeface="Arial"/>
              <a:buNone/>
            </a:pPr>
            <a:r>
              <a:rPr lang="en">
                <a:solidFill>
                  <a:srgbClr val="404041"/>
                </a:solidFill>
                <a:latin typeface="Lato"/>
                <a:ea typeface="Lato"/>
                <a:cs typeface="Lato"/>
                <a:sym typeface="Lato"/>
              </a:rPr>
              <a:t>Nancy Weatherholt, Associate Professor                          	Bloch School of Management</a:t>
            </a:r>
            <a:endParaRPr>
              <a:solidFill>
                <a:srgbClr val="404041"/>
              </a:solidFill>
              <a:latin typeface="Lato"/>
              <a:ea typeface="Lato"/>
              <a:cs typeface="Lato"/>
              <a:sym typeface="Lato"/>
            </a:endParaRPr>
          </a:p>
          <a:p>
            <a:pPr marL="0" lvl="0" indent="0" algn="l" rtl="0">
              <a:lnSpc>
                <a:spcPct val="115000"/>
              </a:lnSpc>
              <a:spcBef>
                <a:spcPts val="0"/>
              </a:spcBef>
              <a:spcAft>
                <a:spcPts val="0"/>
              </a:spcAft>
              <a:buClr>
                <a:srgbClr val="000000"/>
              </a:buClr>
              <a:buSzPts val="1100"/>
              <a:buFont typeface="Arial"/>
              <a:buNone/>
            </a:pPr>
            <a:r>
              <a:rPr lang="en">
                <a:solidFill>
                  <a:srgbClr val="404041"/>
                </a:solidFill>
                <a:latin typeface="Lato"/>
                <a:ea typeface="Lato"/>
                <a:cs typeface="Lato"/>
                <a:sym typeface="Lato"/>
              </a:rPr>
              <a:t>Torie Wynn, Instructional Designer                      	UMKC Online</a:t>
            </a:r>
            <a:endParaRPr>
              <a:solidFill>
                <a:srgbClr val="40404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Multiple strategies within the A&amp;OER Initiative</a:t>
            </a:r>
            <a:endParaRPr/>
          </a:p>
        </p:txBody>
      </p:sp>
      <p:sp>
        <p:nvSpPr>
          <p:cNvPr id="114" name="Google Shape;114;p17"/>
          <p:cNvSpPr txBox="1">
            <a:spLocks noGrp="1"/>
          </p:cNvSpPr>
          <p:nvPr>
            <p:ph type="body" idx="1"/>
          </p:nvPr>
        </p:nvSpPr>
        <p:spPr>
          <a:xfrm>
            <a:off x="729450" y="2078875"/>
            <a:ext cx="7688700" cy="25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While administratively the UM System Initiative is focused on a </a:t>
            </a:r>
            <a:r>
              <a:rPr lang="en" i="1">
                <a:highlight>
                  <a:srgbClr val="FFFF00"/>
                </a:highlight>
              </a:rPr>
              <a:t>student-centric goal</a:t>
            </a:r>
            <a:r>
              <a:rPr lang="en">
                <a:highlight>
                  <a:srgbClr val="FFFF00"/>
                </a:highlight>
              </a:rPr>
              <a:t> </a:t>
            </a:r>
            <a:r>
              <a:rPr lang="en"/>
              <a:t>of lowering the cost of course materials for students, the campus A&amp;OER Committees recognize that </a:t>
            </a:r>
            <a:r>
              <a:rPr lang="en" i="1">
                <a:highlight>
                  <a:srgbClr val="FFFF00"/>
                </a:highlight>
              </a:rPr>
              <a:t>faculty have the opportunity and academic freedom to choose</a:t>
            </a:r>
            <a:r>
              <a:rPr lang="en">
                <a:highlight>
                  <a:srgbClr val="FFFF00"/>
                </a:highlight>
              </a:rPr>
              <a:t> </a:t>
            </a:r>
            <a:r>
              <a:rPr lang="en"/>
              <a:t>among many strategies and methods to achieve this cost reduction, including (but not limited to):</a:t>
            </a:r>
            <a:endParaRPr/>
          </a:p>
          <a:p>
            <a:pPr marL="457200" lvl="0" indent="-311150" algn="l" rtl="0">
              <a:spcBef>
                <a:spcPts val="1600"/>
              </a:spcBef>
              <a:spcAft>
                <a:spcPts val="0"/>
              </a:spcAft>
              <a:buSzPts val="1300"/>
              <a:buChar char="●"/>
            </a:pPr>
            <a:r>
              <a:rPr lang="en"/>
              <a:t>AutoAccess and publisher partnerships through UMKC Bookstore </a:t>
            </a:r>
            <a:endParaRPr/>
          </a:p>
          <a:p>
            <a:pPr marL="457200" lvl="0" indent="-311150" algn="l" rtl="0">
              <a:spcBef>
                <a:spcPts val="0"/>
              </a:spcBef>
              <a:spcAft>
                <a:spcPts val="0"/>
              </a:spcAft>
              <a:buSzPts val="1300"/>
              <a:buChar char="●"/>
            </a:pPr>
            <a:r>
              <a:rPr lang="en"/>
              <a:t>Linking to UMKC Library-provided resources as course materials</a:t>
            </a:r>
            <a:endParaRPr/>
          </a:p>
          <a:p>
            <a:pPr marL="457200" lvl="0" indent="-311150" algn="l" rtl="0">
              <a:spcBef>
                <a:spcPts val="0"/>
              </a:spcBef>
              <a:spcAft>
                <a:spcPts val="0"/>
              </a:spcAft>
              <a:buSzPts val="1300"/>
              <a:buChar char="●"/>
            </a:pPr>
            <a:r>
              <a:rPr lang="en"/>
              <a:t>Adopting an existing OER textbook through OpenStax, Open Textbook Network, etc.</a:t>
            </a:r>
            <a:endParaRPr/>
          </a:p>
          <a:p>
            <a:pPr marL="457200" lvl="0" indent="-311150" algn="l" rtl="0">
              <a:spcBef>
                <a:spcPts val="0"/>
              </a:spcBef>
              <a:spcAft>
                <a:spcPts val="0"/>
              </a:spcAft>
              <a:buSzPts val="1300"/>
              <a:buChar char="●"/>
            </a:pPr>
            <a:r>
              <a:rPr lang="en"/>
              <a:t>Adopting, adapting, or creating other kinds of OER resources that aren’t textbooks for a class but that students had to purchase (e.g. lab notebooks, workbooks, etc.)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approach mirrors that of others...</a:t>
            </a:r>
            <a:endParaRPr/>
          </a:p>
        </p:txBody>
      </p:sp>
      <p:sp>
        <p:nvSpPr>
          <p:cNvPr id="120" name="Google Shape;120;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“OhioLINK is passionately pursuing a multi-pronged, hybrid approach to textbook affordability. Not just OER (Open Educational Resources), not just library materials, and not just inclusive access [equivalent of UMKC’s AutoAccess]. Why? Because our sole interest in these efforts is the benefit of students, which requires us to evaluate strategies based on their potential for impact—both immediately and in the future.”</a:t>
            </a:r>
            <a:endParaRPr/>
          </a:p>
          <a:p>
            <a:pPr marL="0" lvl="0" indent="0" algn="l" rtl="0">
              <a:spcBef>
                <a:spcPts val="1600"/>
              </a:spcBef>
              <a:spcAft>
                <a:spcPts val="0"/>
              </a:spcAft>
              <a:buNone/>
            </a:pPr>
            <a:r>
              <a:rPr lang="en"/>
              <a:t>-Gwen Evans, Executive Director of OhioLINK.</a:t>
            </a:r>
            <a:endParaRPr/>
          </a:p>
          <a:p>
            <a:pPr marL="0" lvl="0" indent="0" algn="l" rtl="0">
              <a:spcBef>
                <a:spcPts val="1600"/>
              </a:spcBef>
              <a:spcAft>
                <a:spcPts val="1600"/>
              </a:spcAft>
              <a:buNone/>
            </a:pPr>
            <a:r>
              <a:rPr lang="en" sz="1000"/>
              <a:t>See “</a:t>
            </a:r>
            <a:r>
              <a:rPr lang="en" sz="1000" u="sng">
                <a:solidFill>
                  <a:schemeClr val="hlink"/>
                </a:solidFill>
                <a:hlinkClick r:id="rId3"/>
              </a:rPr>
              <a:t>Affordable Learning Requires a Diverse Approach, Part 1: Playing the Short Game (and the Long One) to Secure Savings for Students</a:t>
            </a:r>
            <a:r>
              <a:rPr lang="en" sz="1000"/>
              <a:t>,” in The Scholarly Kitchen, posted October 30, 2018.</a:t>
            </a:r>
            <a:endParaRPr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729450" y="1318650"/>
            <a:ext cx="3740400" cy="10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t>In other words, </a:t>
            </a:r>
            <a:endParaRPr i="1"/>
          </a:p>
          <a:p>
            <a:pPr marL="0" lvl="0" indent="0" algn="l" rtl="0">
              <a:spcBef>
                <a:spcPts val="0"/>
              </a:spcBef>
              <a:spcAft>
                <a:spcPts val="0"/>
              </a:spcAft>
              <a:buNone/>
            </a:pPr>
            <a:r>
              <a:rPr lang="en" i="1"/>
              <a:t>this isn’t what we’re about...</a:t>
            </a:r>
            <a:endParaRPr i="1"/>
          </a:p>
        </p:txBody>
      </p:sp>
      <p:pic>
        <p:nvPicPr>
          <p:cNvPr id="126" name="Google Shape;126;p19"/>
          <p:cNvPicPr preferRelativeResize="0"/>
          <p:nvPr/>
        </p:nvPicPr>
        <p:blipFill>
          <a:blip r:embed="rId3">
            <a:alphaModFix/>
          </a:blip>
          <a:stretch>
            <a:fillRect/>
          </a:stretch>
        </p:blipFill>
        <p:spPr>
          <a:xfrm>
            <a:off x="4469700" y="1203888"/>
            <a:ext cx="3228975" cy="3533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Specific Activities of UMKC A&amp;OER Committee</a:t>
            </a:r>
            <a:endParaRPr/>
          </a:p>
        </p:txBody>
      </p:sp>
      <p:sp>
        <p:nvSpPr>
          <p:cNvPr id="132" name="Google Shape;132;p20"/>
          <p:cNvSpPr txBox="1">
            <a:spLocks noGrp="1"/>
          </p:cNvSpPr>
          <p:nvPr>
            <p:ph type="body" idx="1"/>
          </p:nvPr>
        </p:nvSpPr>
        <p:spPr>
          <a:xfrm>
            <a:off x="842600" y="1853850"/>
            <a:ext cx="7688700" cy="313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100" b="1" i="1"/>
              <a:t>Support UM System Grants</a:t>
            </a:r>
            <a:r>
              <a:rPr lang="en" sz="1100" i="1"/>
              <a:t> </a:t>
            </a:r>
            <a:r>
              <a:rPr lang="en" sz="1100"/>
              <a:t>- Publicize application dates and deadlines, review grants, support faculty awardees.</a:t>
            </a:r>
            <a:endParaRPr sz="1100"/>
          </a:p>
          <a:p>
            <a:pPr marL="0" lvl="0" indent="0" algn="l" rtl="0">
              <a:spcBef>
                <a:spcPts val="1600"/>
              </a:spcBef>
              <a:spcAft>
                <a:spcPts val="0"/>
              </a:spcAft>
              <a:buNone/>
            </a:pPr>
            <a:r>
              <a:rPr lang="en" sz="1100" b="1" i="1"/>
              <a:t>Engage faculty with OER</a:t>
            </a:r>
            <a:r>
              <a:rPr lang="en" sz="1100"/>
              <a:t> - Present Open Textbook Library workshops for faculty to review an OER textbook and receive a Textbook Review stipend for doing so. Foster networking events and other faculty-to-faculty conversations about experiences with AutoAccess and OER.</a:t>
            </a:r>
            <a:endParaRPr sz="1100"/>
          </a:p>
          <a:p>
            <a:pPr marL="0" lvl="0" indent="0" algn="l" rtl="0">
              <a:spcBef>
                <a:spcPts val="1600"/>
              </a:spcBef>
              <a:spcAft>
                <a:spcPts val="0"/>
              </a:spcAft>
              <a:buNone/>
            </a:pPr>
            <a:r>
              <a:rPr lang="en" sz="1100" b="1" i="1"/>
              <a:t>Build awareness among faculty, students and campus community</a:t>
            </a:r>
            <a:r>
              <a:rPr lang="en" sz="1100"/>
              <a:t> - Presentations by UMKC Bookstore and UMKC Libraries to campus stakeholders about AutoAccess and OER. Articles written in UMatters and UMKC Online Newsletter, as well as through student publications like UNews. Collaboration and involvement with SGA and ASUM.</a:t>
            </a:r>
            <a:endParaRPr sz="1100"/>
          </a:p>
          <a:p>
            <a:pPr marL="0" lvl="0" indent="0" algn="l" rtl="0">
              <a:spcBef>
                <a:spcPts val="1600"/>
              </a:spcBef>
              <a:spcAft>
                <a:spcPts val="0"/>
              </a:spcAft>
              <a:buNone/>
            </a:pPr>
            <a:r>
              <a:rPr lang="en" sz="1100" b="1" i="1"/>
              <a:t>Gather data and report progress</a:t>
            </a:r>
            <a:r>
              <a:rPr lang="en" sz="1100"/>
              <a:t> - Through UMKC Bookstore, measure student savings through both AutoAccess and OER use and adoption. Data are reported through UM System as well as institutional partnerships like OpenStax and SPARC.</a:t>
            </a:r>
            <a:endParaRPr sz="1100"/>
          </a:p>
          <a:p>
            <a:pPr marL="0" lvl="0" indent="0" algn="l" rtl="0">
              <a:spcBef>
                <a:spcPts val="1600"/>
              </a:spcBef>
              <a:spcAft>
                <a:spcPts val="1600"/>
              </a:spcAft>
              <a:buNone/>
            </a:pPr>
            <a:r>
              <a:rPr lang="en" sz="1100" b="1" i="1"/>
              <a:t>Facilitate access and storage of faculty-created OER</a:t>
            </a:r>
            <a:r>
              <a:rPr lang="en" sz="1100"/>
              <a:t> - Work with faculty to place faculty-created OER where they can be shared with the Open Education community.</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OK, so what are OER?</a:t>
            </a:r>
            <a:endParaRPr/>
          </a:p>
        </p:txBody>
      </p:sp>
      <p:sp>
        <p:nvSpPr>
          <p:cNvPr id="138" name="Google Shape;138;p21"/>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“OER are </a:t>
            </a:r>
            <a:r>
              <a:rPr lang="en" i="1">
                <a:highlight>
                  <a:srgbClr val="FFFF00"/>
                </a:highlight>
              </a:rPr>
              <a:t>teaching, learning, and research resources</a:t>
            </a:r>
            <a:r>
              <a:rPr lang="en"/>
              <a:t> that reside in the public domain or have been released under an intellectual property license that permits their </a:t>
            </a:r>
            <a:r>
              <a:rPr lang="en" i="1">
                <a:highlight>
                  <a:srgbClr val="FFFF00"/>
                </a:highlight>
              </a:rPr>
              <a:t>free use and re-purposing</a:t>
            </a:r>
            <a:r>
              <a:rPr lang="en"/>
              <a:t> by others. Open educational resources include full courses, course materials, modules, textbooks, streaming videos, tests, software, and any other tools, materials, or techniques used to support access to knowledge.”</a:t>
            </a:r>
            <a:endParaRPr/>
          </a:p>
          <a:p>
            <a:pPr marL="0" lvl="0" indent="0" algn="l" rtl="0">
              <a:spcBef>
                <a:spcPts val="1600"/>
              </a:spcBef>
              <a:spcAft>
                <a:spcPts val="1600"/>
              </a:spcAft>
              <a:buNone/>
            </a:pPr>
            <a:r>
              <a:rPr lang="en"/>
              <a:t>-The William and Flora Hewlett Foundation</a:t>
            </a:r>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998</Words>
  <Application>Microsoft Office PowerPoint</Application>
  <PresentationFormat>On-screen Show (16:9)</PresentationFormat>
  <Paragraphs>78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Lato</vt:lpstr>
      <vt:lpstr>Raleway</vt:lpstr>
      <vt:lpstr>Avenir</vt:lpstr>
      <vt:lpstr>Streamline</vt:lpstr>
      <vt:lpstr>UM System (and UMKC) Open &amp; Affordable Resources Initiative</vt:lpstr>
      <vt:lpstr>UM System Affordable &amp; Open Educational Resources Initiative Mission Statement</vt:lpstr>
      <vt:lpstr>UMKC Affordable &amp; Open Educational Resources Committee Mission Statement</vt:lpstr>
      <vt:lpstr>UMKC’s A&amp;OER Committee</vt:lpstr>
      <vt:lpstr>Multiple strategies within the A&amp;OER Initiative</vt:lpstr>
      <vt:lpstr>Our approach mirrors that of others...</vt:lpstr>
      <vt:lpstr>In other words,  this isn’t what we’re about...</vt:lpstr>
      <vt:lpstr>Specific Activities of UMKC A&amp;OER Committee</vt:lpstr>
      <vt:lpstr>OK, so what are OER?</vt:lpstr>
      <vt:lpstr>OER usually recognizable by Creative Commons licensing</vt:lpstr>
      <vt:lpstr>A faculty benefit of OER - more academic freedom</vt:lpstr>
      <vt:lpstr>OER Myths like these are not strictly true</vt:lpstr>
      <vt:lpstr>I welcome your 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 System (and UMKC) Open &amp; Affordable Resources Initiative</dc:title>
  <dc:creator>Curtis, Scott A.</dc:creator>
  <cp:lastModifiedBy>Curtis, Scott A.</cp:lastModifiedBy>
  <cp:revision>1</cp:revision>
  <dcterms:modified xsi:type="dcterms:W3CDTF">2018-11-05T20:45:29Z</dcterms:modified>
</cp:coreProperties>
</file>